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34" r:id="rId2"/>
    <p:sldId id="257" r:id="rId3"/>
    <p:sldId id="258" r:id="rId4"/>
    <p:sldId id="268" r:id="rId5"/>
    <p:sldId id="260" r:id="rId6"/>
    <p:sldId id="261" r:id="rId7"/>
    <p:sldId id="259" r:id="rId8"/>
    <p:sldId id="270" r:id="rId9"/>
    <p:sldId id="265" r:id="rId10"/>
    <p:sldId id="262" r:id="rId11"/>
    <p:sldId id="266" r:id="rId12"/>
    <p:sldId id="267" r:id="rId13"/>
    <p:sldId id="271" r:id="rId14"/>
    <p:sldId id="335" r:id="rId15"/>
    <p:sldId id="336" r:id="rId16"/>
    <p:sldId id="337" r:id="rId17"/>
    <p:sldId id="338" r:id="rId18"/>
    <p:sldId id="339" r:id="rId19"/>
    <p:sldId id="340" r:id="rId20"/>
    <p:sldId id="341" r:id="rId21"/>
    <p:sldId id="264" r:id="rId22"/>
    <p:sldId id="342" r:id="rId23"/>
    <p:sldId id="343" r:id="rId24"/>
    <p:sldId id="344" r:id="rId25"/>
    <p:sldId id="345" r:id="rId26"/>
    <p:sldId id="269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3233"/>
  </p:normalViewPr>
  <p:slideViewPr>
    <p:cSldViewPr snapToGrid="0" snapToObjects="1">
      <p:cViewPr varScale="1">
        <p:scale>
          <a:sx n="61" d="100"/>
          <a:sy n="61" d="100"/>
        </p:scale>
        <p:origin x="312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67F3A-91B4-B645-9288-30FDD9394C48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4094F-E26E-7145-ACAA-A498B526B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393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67F3A-91B4-B645-9288-30FDD9394C48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4094F-E26E-7145-ACAA-A498B526B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249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67F3A-91B4-B645-9288-30FDD9394C48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4094F-E26E-7145-ACAA-A498B526B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46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67F3A-91B4-B645-9288-30FDD9394C48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4094F-E26E-7145-ACAA-A498B526B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38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67F3A-91B4-B645-9288-30FDD9394C48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4094F-E26E-7145-ACAA-A498B526B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7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67F3A-91B4-B645-9288-30FDD9394C48}" type="datetimeFigureOut">
              <a:rPr lang="en-US" smtClean="0"/>
              <a:t>10/4/19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4094F-E26E-7145-ACAA-A498B526B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31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67F3A-91B4-B645-9288-30FDD9394C48}" type="datetimeFigureOut">
              <a:rPr lang="en-US" smtClean="0"/>
              <a:t>10/4/19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4094F-E26E-7145-ACAA-A498B526B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81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67F3A-91B4-B645-9288-30FDD9394C48}" type="datetimeFigureOut">
              <a:rPr lang="en-US" smtClean="0"/>
              <a:t>10/4/19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4094F-E26E-7145-ACAA-A498B526B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48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67F3A-91B4-B645-9288-30FDD9394C48}" type="datetimeFigureOut">
              <a:rPr lang="en-US" smtClean="0"/>
              <a:t>10/4/19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4094F-E26E-7145-ACAA-A498B526B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723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67F3A-91B4-B645-9288-30FDD9394C48}" type="datetimeFigureOut">
              <a:rPr lang="en-US" smtClean="0"/>
              <a:t>10/4/19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4094F-E26E-7145-ACAA-A498B526B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62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67F3A-91B4-B645-9288-30FDD9394C48}" type="datetimeFigureOut">
              <a:rPr lang="en-US" smtClean="0"/>
              <a:t>10/4/19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4094F-E26E-7145-ACAA-A498B526B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76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67F3A-91B4-B645-9288-30FDD9394C48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4094F-E26E-7145-ACAA-A498B526B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54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mint.com/12-practical-examples-of-linux-grep-command/" TargetMode="External"/><Relationship Id="rId2" Type="http://schemas.openxmlformats.org/officeDocument/2006/relationships/hyperlink" Target="http://www.gnu.org/software/grep/manual/grep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omputerhope.com/unix/ugrep.htm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679" y="486738"/>
            <a:ext cx="8915400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latin typeface="Century Gothic"/>
                <a:cs typeface="Century Gothic"/>
              </a:rPr>
              <a:t>Advanced ParFlow Short Course</a:t>
            </a:r>
            <a:br>
              <a:rPr lang="en-US" sz="3600" dirty="0">
                <a:latin typeface="Century Gothic"/>
                <a:cs typeface="Century Gothic"/>
              </a:rPr>
            </a:br>
            <a:r>
              <a:rPr lang="en-US" sz="3600" dirty="0">
                <a:latin typeface="Century Gothic"/>
                <a:cs typeface="Century Gothic"/>
              </a:rPr>
              <a:t>CLM Activities</a:t>
            </a:r>
            <a:br>
              <a:rPr lang="en-US" sz="3600" dirty="0">
                <a:latin typeface="Century Gothic"/>
                <a:cs typeface="Century Gothic"/>
              </a:rPr>
            </a:br>
            <a:endParaRPr lang="en-US" sz="2700" dirty="0">
              <a:latin typeface="Century Gothic"/>
              <a:cs typeface="Century Gothic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003" y="2396247"/>
            <a:ext cx="6400800" cy="1752600"/>
          </a:xfrm>
        </p:spPr>
        <p:txBody>
          <a:bodyPr>
            <a:normAutofit/>
          </a:bodyPr>
          <a:lstStyle/>
          <a:p>
            <a:r>
              <a:rPr lang="en-US" sz="2800" i="1" dirty="0">
                <a:latin typeface="Century Gothic"/>
                <a:cs typeface="Century Gothic"/>
              </a:rPr>
              <a:t>October 3-4, 2019</a:t>
            </a:r>
          </a:p>
          <a:p>
            <a:r>
              <a:rPr lang="en-US" sz="2800" i="1" dirty="0"/>
              <a:t>University of Arizona</a:t>
            </a:r>
          </a:p>
          <a:p>
            <a:endParaRPr lang="en-US" sz="2800" i="1" dirty="0"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6096000"/>
            <a:ext cx="3207949" cy="5384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110" y="5096962"/>
            <a:ext cx="949820" cy="9555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7998" y="5481191"/>
            <a:ext cx="3439602" cy="1077218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600" dirty="0">
                <a:latin typeface="Century Gothic"/>
                <a:cs typeface="Century Gothic"/>
              </a:rPr>
              <a:t>This material and short course was supported by the National Science Foundation and Department of Energy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51E448-F353-D44B-89B3-D164A52FC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5311539"/>
            <a:ext cx="2788259" cy="5974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5D9A5C-7723-444F-803D-5B01F5FD5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809" y="6019800"/>
            <a:ext cx="1399988" cy="68018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2C534D9-498C-FB45-B175-3D979CBDC9DF}"/>
              </a:ext>
            </a:extLst>
          </p:cNvPr>
          <p:cNvGrpSpPr/>
          <p:nvPr/>
        </p:nvGrpSpPr>
        <p:grpSpPr>
          <a:xfrm>
            <a:off x="370114" y="3678894"/>
            <a:ext cx="8062310" cy="958378"/>
            <a:chOff x="381000" y="3657600"/>
            <a:chExt cx="8062310" cy="9583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70ADF76-EB55-B240-8659-6C864DD4817C}"/>
                </a:ext>
              </a:extLst>
            </p:cNvPr>
            <p:cNvSpPr txBox="1"/>
            <p:nvPr/>
          </p:nvSpPr>
          <p:spPr>
            <a:xfrm>
              <a:off x="381000" y="3657600"/>
              <a:ext cx="80623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Laura Condon, University of Arizona</a:t>
              </a:r>
            </a:p>
            <a:p>
              <a:r>
                <a:rPr lang="en-US" i="1" dirty="0"/>
                <a:t>Nick </a:t>
              </a:r>
              <a:r>
                <a:rPr lang="en-US" i="1" dirty="0" err="1"/>
                <a:t>Engdahl</a:t>
              </a:r>
              <a:r>
                <a:rPr lang="en-US" i="1" dirty="0"/>
                <a:t>,  Washington State University</a:t>
              </a:r>
            </a:p>
            <a:p>
              <a:r>
                <a:rPr lang="en-US" i="1" dirty="0"/>
                <a:t>Reed Maxwell, Colorado school of Mines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D18F568-6C18-4740-93E9-F64CC8AF8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3729786"/>
              <a:ext cx="934930" cy="8640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D5ABFF7-CB26-5B43-A923-84ED22A0E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42407" y="3657600"/>
              <a:ext cx="856551" cy="856551"/>
            </a:xfrm>
            <a:prstGeom prst="rect">
              <a:avLst/>
            </a:prstGeom>
          </p:spPr>
        </p:pic>
        <p:pic>
          <p:nvPicPr>
            <p:cNvPr id="14" name="Picture 13" descr="MINES&amp;triangle_full_RGB_TM.jpg">
              <a:extLst>
                <a:ext uri="{FF2B5EF4-FFF2-40B4-BE49-F238E27FC236}">
                  <a16:creationId xmlns:a16="http://schemas.microsoft.com/office/drawing/2014/main" id="{B0561214-EA8F-624C-84A0-DDEBACC96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1281" y="3733800"/>
              <a:ext cx="800098" cy="8821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0560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2425963"/>
          </a:xfrm>
        </p:spPr>
        <p:txBody>
          <a:bodyPr>
            <a:normAutofit fontScale="90000"/>
          </a:bodyPr>
          <a:lstStyle/>
          <a:p>
            <a:pPr marL="1766888" indent="-1766888" algn="l"/>
            <a:r>
              <a:rPr lang="en-US" b="1" dirty="0"/>
              <a:t>You do</a:t>
            </a:r>
            <a:r>
              <a:rPr lang="en-US" dirty="0"/>
              <a:t>: Pick variable(s) you might be    interested in, use </a:t>
            </a:r>
            <a:r>
              <a:rPr lang="en-US" dirty="0" err="1">
                <a:latin typeface="Courier"/>
                <a:cs typeface="Courier"/>
              </a:rPr>
              <a:t>grep</a:t>
            </a:r>
            <a:r>
              <a:rPr lang="en-US" dirty="0"/>
              <a:t> command to find out more information 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038582"/>
              </p:ext>
            </p:extLst>
          </p:nvPr>
        </p:nvGraphicFramePr>
        <p:xfrm>
          <a:off x="457200" y="3575001"/>
          <a:ext cx="8229600" cy="2225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Vegetation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Atmosphere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efpot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eflx_evap_soi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forc_hgt_t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eflx_evap_tot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surfalb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hsub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fdry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zsno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displa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qflx_through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csoilc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co2,</a:t>
                      </a:r>
                      <a:r>
                        <a:rPr lang="en-US" baseline="0" dirty="0"/>
                        <a:t> pco2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seasb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t_soisno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forc_pbot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7678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1766888" indent="-1766888" algn="l"/>
            <a:r>
              <a:rPr lang="en-US" b="1" dirty="0"/>
              <a:t>You do</a:t>
            </a:r>
            <a:r>
              <a:rPr lang="en-US" dirty="0"/>
              <a:t>: Find information about variable(s)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1713090"/>
              </p:ext>
            </p:extLst>
          </p:nvPr>
        </p:nvGraphicFramePr>
        <p:xfrm>
          <a:off x="457200" y="1591319"/>
          <a:ext cx="8229600" cy="510762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623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6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392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Variable Name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392">
                <a:tc>
                  <a:txBody>
                    <a:bodyPr/>
                    <a:lstStyle/>
                    <a:p>
                      <a:pPr algn="l"/>
                      <a:r>
                        <a:rPr lang="en-US" b="1" baseline="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392">
                <a:tc>
                  <a:txBody>
                    <a:bodyPr/>
                    <a:lstStyle/>
                    <a:p>
                      <a:pPr algn="l"/>
                      <a:r>
                        <a:rPr lang="en-US" b="1" baseline="0" dirty="0"/>
                        <a:t>Units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392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Global</a:t>
                      </a:r>
                      <a:r>
                        <a:rPr lang="en-US" b="1" baseline="0" dirty="0"/>
                        <a:t> or Local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392">
                <a:tc>
                  <a:txBody>
                    <a:bodyPr/>
                    <a:lstStyle/>
                    <a:p>
                      <a:pPr algn="l"/>
                      <a:r>
                        <a:rPr lang="en-US" b="1" baseline="0" dirty="0"/>
                        <a:t>Constant or varying?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1959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CLM</a:t>
                      </a:r>
                      <a:r>
                        <a:rPr lang="en-US" b="1" baseline="0" dirty="0"/>
                        <a:t> Modules</a:t>
                      </a:r>
                    </a:p>
                    <a:p>
                      <a:pPr algn="l"/>
                      <a:endParaRPr lang="en-US" b="1" baseline="0" dirty="0"/>
                    </a:p>
                    <a:p>
                      <a:pPr algn="l"/>
                      <a:endParaRPr lang="en-US" b="1" baseline="0" dirty="0"/>
                    </a:p>
                    <a:p>
                      <a:pPr algn="l"/>
                      <a:endParaRPr lang="en-US" b="1" baseline="0" dirty="0"/>
                    </a:p>
                    <a:p>
                      <a:pPr algn="l"/>
                      <a:endParaRPr lang="en-US" b="1" baseline="0" dirty="0"/>
                    </a:p>
                    <a:p>
                      <a:pPr algn="l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8392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If/Do statements?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57679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Additional comments</a:t>
                      </a:r>
                    </a:p>
                    <a:p>
                      <a:pPr algn="l"/>
                      <a:endParaRPr lang="en-US" b="1" dirty="0"/>
                    </a:p>
                    <a:p>
                      <a:pPr algn="l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7836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1766888" indent="-1766888" algn="l"/>
            <a:r>
              <a:rPr lang="en-US" b="1" dirty="0"/>
              <a:t>You do</a:t>
            </a:r>
            <a:r>
              <a:rPr lang="en-US" dirty="0"/>
              <a:t>: Find information about variable(s)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0647201"/>
              </p:ext>
            </p:extLst>
          </p:nvPr>
        </p:nvGraphicFramePr>
        <p:xfrm>
          <a:off x="457200" y="1591319"/>
          <a:ext cx="8229600" cy="510762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623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6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392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Variable Name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392">
                <a:tc>
                  <a:txBody>
                    <a:bodyPr/>
                    <a:lstStyle/>
                    <a:p>
                      <a:pPr algn="l"/>
                      <a:r>
                        <a:rPr lang="en-US" b="1" baseline="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392">
                <a:tc>
                  <a:txBody>
                    <a:bodyPr/>
                    <a:lstStyle/>
                    <a:p>
                      <a:pPr algn="l"/>
                      <a:r>
                        <a:rPr lang="en-US" b="1" baseline="0" dirty="0"/>
                        <a:t>Units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392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Global</a:t>
                      </a:r>
                      <a:r>
                        <a:rPr lang="en-US" b="1" baseline="0" dirty="0"/>
                        <a:t> or Local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392">
                <a:tc>
                  <a:txBody>
                    <a:bodyPr/>
                    <a:lstStyle/>
                    <a:p>
                      <a:pPr algn="l"/>
                      <a:r>
                        <a:rPr lang="en-US" b="1" baseline="0" dirty="0"/>
                        <a:t>Constant or varying?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1959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CLM</a:t>
                      </a:r>
                      <a:r>
                        <a:rPr lang="en-US" b="1" baseline="0" dirty="0"/>
                        <a:t> Modules</a:t>
                      </a:r>
                    </a:p>
                    <a:p>
                      <a:pPr algn="l"/>
                      <a:endParaRPr lang="en-US" b="1" baseline="0" dirty="0"/>
                    </a:p>
                    <a:p>
                      <a:pPr algn="l"/>
                      <a:endParaRPr lang="en-US" b="1" baseline="0" dirty="0"/>
                    </a:p>
                    <a:p>
                      <a:pPr algn="l"/>
                      <a:endParaRPr lang="en-US" b="1" baseline="0" dirty="0"/>
                    </a:p>
                    <a:p>
                      <a:pPr algn="l"/>
                      <a:endParaRPr lang="en-US" b="1" baseline="0" dirty="0"/>
                    </a:p>
                    <a:p>
                      <a:pPr algn="l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8392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If/Do statements?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57679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Additional comments</a:t>
                      </a:r>
                    </a:p>
                    <a:p>
                      <a:pPr algn="l"/>
                      <a:endParaRPr lang="en-US" b="1" dirty="0"/>
                    </a:p>
                    <a:p>
                      <a:pPr algn="l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3495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Tips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4656"/>
          </a:xfrm>
        </p:spPr>
        <p:txBody>
          <a:bodyPr>
            <a:normAutofit/>
          </a:bodyPr>
          <a:lstStyle/>
          <a:p>
            <a:r>
              <a:rPr lang="en-US" sz="2800" dirty="0"/>
              <a:t>Make sure lines are not commented out (!)</a:t>
            </a:r>
          </a:p>
          <a:p>
            <a:r>
              <a:rPr lang="en-US" sz="2800" dirty="0"/>
              <a:t>Code updates are typically annotated with developers initials, for example:</a:t>
            </a:r>
          </a:p>
          <a:p>
            <a:pPr lvl="1"/>
            <a:r>
              <a:rPr lang="en-US" sz="2400" dirty="0"/>
              <a:t>RMM = Reed Maxwell</a:t>
            </a:r>
          </a:p>
          <a:p>
            <a:pPr lvl="1"/>
            <a:r>
              <a:rPr lang="en-US" sz="2400" dirty="0"/>
              <a:t>IMF = Ian Ferguson</a:t>
            </a:r>
          </a:p>
          <a:p>
            <a:pPr lvl="1"/>
            <a:r>
              <a:rPr lang="en-US" sz="2400" dirty="0"/>
              <a:t>NBE = Nick </a:t>
            </a:r>
            <a:r>
              <a:rPr lang="en-US" sz="2400" dirty="0" err="1"/>
              <a:t>Engdahl</a:t>
            </a:r>
            <a:endParaRPr lang="en-US" sz="2400" dirty="0"/>
          </a:p>
          <a:p>
            <a:r>
              <a:rPr lang="en-US" sz="2800" dirty="0"/>
              <a:t>Be careful of rabbit holes - some variables are more difficult to track down and follow than others</a:t>
            </a:r>
          </a:p>
          <a:p>
            <a:pPr lvl="1"/>
            <a:r>
              <a:rPr lang="en-US" sz="2400" dirty="0"/>
              <a:t>Find where variable is initialized</a:t>
            </a:r>
          </a:p>
          <a:p>
            <a:pPr lvl="1"/>
            <a:r>
              <a:rPr lang="en-US" sz="2400" dirty="0"/>
              <a:t>Look at flowchart to see order modules are called</a:t>
            </a:r>
          </a:p>
        </p:txBody>
      </p:sp>
    </p:spTree>
    <p:extLst>
      <p:ext uri="{BB962C8B-B14F-4D97-AF65-F5344CB8AC3E}">
        <p14:creationId xmlns:p14="http://schemas.microsoft.com/office/powerpoint/2010/main" val="2313843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40691"/>
            <a:ext cx="7772400" cy="1759759"/>
          </a:xfrm>
        </p:spPr>
        <p:txBody>
          <a:bodyPr>
            <a:normAutofit/>
          </a:bodyPr>
          <a:lstStyle/>
          <a:p>
            <a:r>
              <a:rPr lang="en-US" dirty="0"/>
              <a:t>Common Land Model</a:t>
            </a:r>
            <a:br>
              <a:rPr lang="en-US" dirty="0"/>
            </a:br>
            <a:r>
              <a:rPr lang="en-US" sz="2800" dirty="0"/>
              <a:t>Activity 2: Testing </a:t>
            </a:r>
            <a:r>
              <a:rPr lang="en-US" sz="2800"/>
              <a:t>Single Columns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9097" y="3886200"/>
            <a:ext cx="8378455" cy="1752600"/>
          </a:xfrm>
        </p:spPr>
        <p:txBody>
          <a:bodyPr>
            <a:normAutofit/>
          </a:bodyPr>
          <a:lstStyle/>
          <a:p>
            <a:r>
              <a:rPr lang="en-US" dirty="0"/>
              <a:t>Developed by:</a:t>
            </a:r>
          </a:p>
          <a:p>
            <a:r>
              <a:rPr lang="en-US" dirty="0"/>
              <a:t>Jennifer Jefferson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596" y="6438825"/>
            <a:ext cx="749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Demo is for operation of PF-CLM from a local version installed on a Mac.</a:t>
            </a:r>
          </a:p>
        </p:txBody>
      </p:sp>
    </p:spTree>
    <p:extLst>
      <p:ext uri="{BB962C8B-B14F-4D97-AF65-F5344CB8AC3E}">
        <p14:creationId xmlns:p14="http://schemas.microsoft.com/office/powerpoint/2010/main" val="3404385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would you want to test CLM </a:t>
            </a:r>
            <a:br>
              <a:rPr lang="en-US" dirty="0"/>
            </a:br>
            <a:r>
              <a:rPr lang="en-US" dirty="0"/>
              <a:t>with single columns?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09376"/>
            <a:ext cx="8229600" cy="4388477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Computationally cheaper than whole domain simulation</a:t>
            </a:r>
          </a:p>
          <a:p>
            <a:r>
              <a:rPr lang="en-US" sz="2800" dirty="0"/>
              <a:t>Can quickly run simulation on laptop</a:t>
            </a:r>
          </a:p>
          <a:p>
            <a:r>
              <a:rPr lang="en-US" sz="2800" dirty="0"/>
              <a:t>Isolate variable</a:t>
            </a:r>
          </a:p>
          <a:p>
            <a:r>
              <a:rPr lang="en-US" sz="2800" dirty="0"/>
              <a:t>Obtain information about variable not output (by default) from CLM</a:t>
            </a:r>
          </a:p>
          <a:p>
            <a:r>
              <a:rPr lang="en-US" sz="2800" dirty="0"/>
              <a:t>Isolate period of time or scenario</a:t>
            </a:r>
          </a:p>
          <a:p>
            <a:r>
              <a:rPr lang="en-US" sz="2800" dirty="0"/>
              <a:t>Compare effect of change</a:t>
            </a:r>
          </a:p>
          <a:p>
            <a:r>
              <a:rPr lang="en-US" sz="2800" dirty="0"/>
              <a:t>Clarify computation or conceptual understanding</a:t>
            </a:r>
          </a:p>
        </p:txBody>
      </p:sp>
    </p:spTree>
    <p:extLst>
      <p:ext uri="{BB962C8B-B14F-4D97-AF65-F5344CB8AC3E}">
        <p14:creationId xmlns:p14="http://schemas.microsoft.com/office/powerpoint/2010/main" val="2374319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Activity 2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9111"/>
            <a:ext cx="8686800" cy="43805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Goal: </a:t>
            </a:r>
            <a:r>
              <a:rPr lang="en-US" sz="2800" dirty="0"/>
              <a:t>Output and plot 2 variables from CLM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Variables of interest: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>
                <a:solidFill>
                  <a:srgbClr val="FF0000"/>
                </a:solidFill>
              </a:rPr>
              <a:t>clm%btran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– vegetation water stress (for transpiration)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>
                <a:solidFill>
                  <a:srgbClr val="FF0000"/>
                </a:solidFill>
              </a:rPr>
              <a:t>taf</a:t>
            </a:r>
            <a:r>
              <a:rPr lang="en-US" sz="2800" dirty="0"/>
              <a:t> – canopy air temperature </a:t>
            </a:r>
          </a:p>
          <a:p>
            <a:r>
              <a:rPr lang="en-US" sz="2800" dirty="0"/>
              <a:t>Both variables are located in clm_leaftem.F90</a:t>
            </a:r>
          </a:p>
          <a:p>
            <a:r>
              <a:rPr lang="en-US" sz="2800" dirty="0"/>
              <a:t>Neither variable is written out of the model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627796" y="1214939"/>
            <a:ext cx="166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(demo portion)</a:t>
            </a:r>
          </a:p>
        </p:txBody>
      </p:sp>
    </p:spTree>
    <p:extLst>
      <p:ext uri="{BB962C8B-B14F-4D97-AF65-F5344CB8AC3E}">
        <p14:creationId xmlns:p14="http://schemas.microsoft.com/office/powerpoint/2010/main" val="4249356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200" b="1" dirty="0"/>
              <a:t>Step 1: </a:t>
            </a:r>
            <a:r>
              <a:rPr lang="en-US" sz="3200" dirty="0"/>
              <a:t>Obtain (or locate) files in a folder called “</a:t>
            </a:r>
            <a:r>
              <a:rPr lang="en-US" sz="3200" dirty="0" err="1"/>
              <a:t>SingleColumnActivity</a:t>
            </a:r>
            <a:r>
              <a:rPr lang="en-US" sz="3200" dirty="0"/>
              <a:t>”</a:t>
            </a:r>
          </a:p>
        </p:txBody>
      </p:sp>
      <p:pic>
        <p:nvPicPr>
          <p:cNvPr id="4" name="Content Placeholder 3" descr="Screenshot 2016-05-18 16.20.5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5" t="6574" r="4720" b="43613"/>
          <a:stretch/>
        </p:blipFill>
        <p:spPr>
          <a:xfrm>
            <a:off x="82057" y="1659187"/>
            <a:ext cx="9061943" cy="1926786"/>
          </a:xfrm>
        </p:spPr>
      </p:pic>
      <p:pic>
        <p:nvPicPr>
          <p:cNvPr id="5" name="Picture 4" descr="Screenshot 2016-05-18 16.21.5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5864" r="5000" b="43131"/>
          <a:stretch/>
        </p:blipFill>
        <p:spPr>
          <a:xfrm>
            <a:off x="106238" y="3842813"/>
            <a:ext cx="9013581" cy="19686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7019" y="6122197"/>
            <a:ext cx="7332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Put folder somewhere on your computer, but leave files in this arrangement.</a:t>
            </a:r>
          </a:p>
        </p:txBody>
      </p:sp>
    </p:spTree>
    <p:extLst>
      <p:ext uri="{BB962C8B-B14F-4D97-AF65-F5344CB8AC3E}">
        <p14:creationId xmlns:p14="http://schemas.microsoft.com/office/powerpoint/2010/main" val="2871258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600" y="4694475"/>
            <a:ext cx="8901399" cy="2163525"/>
          </a:xfrm>
        </p:spPr>
        <p:txBody>
          <a:bodyPr>
            <a:normAutofit fontScale="47500" lnSpcReduction="20000"/>
          </a:bodyPr>
          <a:lstStyle/>
          <a:p>
            <a:r>
              <a:rPr lang="en-US" sz="4200" dirty="0"/>
              <a:t>Open the file and at the bottom of clm_leaftem.F90 </a:t>
            </a:r>
            <a:r>
              <a:rPr lang="en-US" sz="4200" dirty="0">
                <a:solidFill>
                  <a:srgbClr val="FF0000"/>
                </a:solidFill>
              </a:rPr>
              <a:t>add </a:t>
            </a:r>
            <a:r>
              <a:rPr lang="en-US" sz="4200" dirty="0"/>
              <a:t>(will print to …</a:t>
            </a:r>
            <a:r>
              <a:rPr lang="en-US" sz="4200" dirty="0" err="1"/>
              <a:t>out.txt</a:t>
            </a:r>
            <a:r>
              <a:rPr lang="en-US" sz="4200" dirty="0"/>
              <a:t>):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500" dirty="0">
                <a:latin typeface="Courier"/>
                <a:cs typeface="Courier"/>
              </a:rPr>
              <a:t>	! Update dew accumulation (kg/m2) </a:t>
            </a:r>
          </a:p>
          <a:p>
            <a:pPr marL="0" indent="0">
              <a:buNone/>
            </a:pPr>
            <a:endParaRPr lang="en-US" sz="25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500" dirty="0">
                <a:latin typeface="Courier"/>
                <a:cs typeface="Courier"/>
              </a:rPr>
              <a:t>  	clm%h2ocan = max(</a:t>
            </a:r>
            <a:r>
              <a:rPr lang="en-US" sz="2500" dirty="0" err="1">
                <a:latin typeface="Courier"/>
                <a:cs typeface="Courier"/>
              </a:rPr>
              <a:t>dble</a:t>
            </a:r>
            <a:r>
              <a:rPr lang="en-US" sz="2500" dirty="0">
                <a:latin typeface="Courier"/>
                <a:cs typeface="Courier"/>
              </a:rPr>
              <a:t>(0.),clm%h2ocan + (</a:t>
            </a:r>
            <a:r>
              <a:rPr lang="en-US" sz="2500" dirty="0" err="1">
                <a:latin typeface="Courier"/>
                <a:cs typeface="Courier"/>
              </a:rPr>
              <a:t>clm%qflx_tran_veg-clm%qflx_evap_veg</a:t>
            </a:r>
            <a:r>
              <a:rPr lang="en-US" sz="2500" dirty="0">
                <a:latin typeface="Courier"/>
                <a:cs typeface="Courier"/>
              </a:rPr>
              <a:t>)*</a:t>
            </a:r>
            <a:r>
              <a:rPr lang="en-US" sz="2500" dirty="0" err="1">
                <a:latin typeface="Courier"/>
                <a:cs typeface="Courier"/>
              </a:rPr>
              <a:t>clm%dtime</a:t>
            </a:r>
            <a:r>
              <a:rPr lang="en-US" sz="2500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endParaRPr lang="en-US" sz="25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500" dirty="0">
                <a:solidFill>
                  <a:srgbClr val="FF0000"/>
                </a:solidFill>
                <a:latin typeface="Courier"/>
                <a:cs typeface="Courier"/>
              </a:rPr>
              <a:t>	print*,'111', </a:t>
            </a:r>
            <a:r>
              <a:rPr lang="en-US" sz="2500" dirty="0" err="1">
                <a:solidFill>
                  <a:srgbClr val="FF0000"/>
                </a:solidFill>
                <a:latin typeface="Courier"/>
                <a:cs typeface="Courier"/>
              </a:rPr>
              <a:t>clm%btran</a:t>
            </a:r>
            <a:r>
              <a:rPr lang="en-US" sz="2500" dirty="0">
                <a:solidFill>
                  <a:srgbClr val="FF0000"/>
                </a:solidFill>
                <a:latin typeface="Courier"/>
                <a:cs typeface="Courier"/>
              </a:rPr>
              <a:t>, </a:t>
            </a:r>
            <a:r>
              <a:rPr lang="en-US" sz="2500" dirty="0" err="1">
                <a:solidFill>
                  <a:srgbClr val="FF0000"/>
                </a:solidFill>
                <a:latin typeface="Courier"/>
                <a:cs typeface="Courier"/>
              </a:rPr>
              <a:t>taf</a:t>
            </a:r>
            <a:endParaRPr lang="en-US" sz="25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n-US" sz="25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500" dirty="0">
                <a:latin typeface="Courier"/>
                <a:cs typeface="Courier"/>
              </a:rPr>
              <a:t>	end subroutine </a:t>
            </a:r>
            <a:r>
              <a:rPr lang="en-US" sz="2500" dirty="0" err="1">
                <a:latin typeface="Courier"/>
                <a:cs typeface="Courier"/>
              </a:rPr>
              <a:t>clm_leaftem</a:t>
            </a:r>
            <a:endParaRPr lang="en-US" sz="2500" dirty="0">
              <a:latin typeface="Courier"/>
              <a:cs typeface="Courier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Step 2: </a:t>
            </a:r>
            <a:r>
              <a:rPr lang="en-US" sz="3200" dirty="0"/>
              <a:t>Add print statement to clm_leaftem.F90</a:t>
            </a:r>
          </a:p>
        </p:txBody>
      </p:sp>
      <p:pic>
        <p:nvPicPr>
          <p:cNvPr id="5" name="Picture 4" descr="Screenshot 2016-05-18 16.25.2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" t="3877" r="3395" b="13101"/>
          <a:stretch/>
        </p:blipFill>
        <p:spPr>
          <a:xfrm>
            <a:off x="313956" y="1512504"/>
            <a:ext cx="8519655" cy="3082087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42601" y="1119043"/>
            <a:ext cx="5174643" cy="660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Navigate to clm_leaftem.F90</a:t>
            </a:r>
          </a:p>
        </p:txBody>
      </p:sp>
    </p:spTree>
    <p:extLst>
      <p:ext uri="{BB962C8B-B14F-4D97-AF65-F5344CB8AC3E}">
        <p14:creationId xmlns:p14="http://schemas.microsoft.com/office/powerpoint/2010/main" val="1768102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 thoughtful about placement of print statement</a:t>
            </a:r>
          </a:p>
          <a:p>
            <a:pPr lvl="1"/>
            <a:r>
              <a:rPr lang="en-US" dirty="0"/>
              <a:t>Not in a loop</a:t>
            </a:r>
          </a:p>
          <a:p>
            <a:pPr lvl="1"/>
            <a:r>
              <a:rPr lang="en-US" dirty="0"/>
              <a:t>Before final value is computed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Select variables strategically so that you can make offline calculations</a:t>
            </a:r>
          </a:p>
          <a:p>
            <a:pPr lvl="1"/>
            <a:r>
              <a:rPr lang="en-US" dirty="0"/>
              <a:t>To duplicate output</a:t>
            </a:r>
          </a:p>
          <a:p>
            <a:pPr lvl="1"/>
            <a:r>
              <a:rPr lang="en-US" dirty="0"/>
              <a:t>Think ahead, if possible</a:t>
            </a:r>
          </a:p>
        </p:txBody>
      </p:sp>
    </p:spTree>
    <p:extLst>
      <p:ext uri="{BB962C8B-B14F-4D97-AF65-F5344CB8AC3E}">
        <p14:creationId xmlns:p14="http://schemas.microsoft.com/office/powerpoint/2010/main" val="4085897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40691"/>
            <a:ext cx="7772400" cy="1759759"/>
          </a:xfrm>
        </p:spPr>
        <p:txBody>
          <a:bodyPr>
            <a:normAutofit/>
          </a:bodyPr>
          <a:lstStyle/>
          <a:p>
            <a:r>
              <a:rPr lang="en-US" dirty="0"/>
              <a:t>Common Land Model</a:t>
            </a:r>
            <a:br>
              <a:rPr lang="en-US" dirty="0"/>
            </a:br>
            <a:r>
              <a:rPr lang="en-US" sz="2800" dirty="0"/>
              <a:t>Activity 1: Finding Variables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ADB45F1-3988-4B46-B621-B5AC1CF75C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097" y="3886200"/>
            <a:ext cx="8378455" cy="1752600"/>
          </a:xfrm>
        </p:spPr>
        <p:txBody>
          <a:bodyPr>
            <a:normAutofit/>
          </a:bodyPr>
          <a:lstStyle/>
          <a:p>
            <a:r>
              <a:rPr lang="en-US" dirty="0"/>
              <a:t>Developed by:</a:t>
            </a:r>
          </a:p>
          <a:p>
            <a:r>
              <a:rPr lang="en-US" dirty="0"/>
              <a:t>Jennifer Jefferson</a:t>
            </a:r>
          </a:p>
        </p:txBody>
      </p:sp>
    </p:spTree>
    <p:extLst>
      <p:ext uri="{BB962C8B-B14F-4D97-AF65-F5344CB8AC3E}">
        <p14:creationId xmlns:p14="http://schemas.microsoft.com/office/powerpoint/2010/main" val="3548348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1284949"/>
          </a:xfrm>
        </p:spPr>
        <p:txBody>
          <a:bodyPr>
            <a:noAutofit/>
          </a:bodyPr>
          <a:lstStyle/>
          <a:p>
            <a:r>
              <a:rPr lang="en-US" sz="2000" dirty="0"/>
              <a:t>Open the terminal window </a:t>
            </a:r>
          </a:p>
          <a:p>
            <a:r>
              <a:rPr lang="en-US" sz="2000" dirty="0"/>
              <a:t>Navigate to </a:t>
            </a:r>
            <a:r>
              <a:rPr lang="en-US" sz="2000" dirty="0" err="1"/>
              <a:t>pfsimulator</a:t>
            </a:r>
            <a:r>
              <a:rPr lang="en-US" sz="2000" dirty="0"/>
              <a:t> folder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>
                <a:latin typeface="Courier"/>
                <a:cs typeface="Courier"/>
              </a:rPr>
              <a:t>cd ...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Step 3: </a:t>
            </a:r>
            <a:r>
              <a:rPr lang="en-US" sz="3200" dirty="0"/>
              <a:t>Recompile PF-CLM</a:t>
            </a:r>
          </a:p>
        </p:txBody>
      </p:sp>
      <p:pic>
        <p:nvPicPr>
          <p:cNvPr id="5" name="Picture 4" descr="Screenshot 2016-05-18 17.02.5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6" t="12021" r="6500" b="29009"/>
          <a:stretch/>
        </p:blipFill>
        <p:spPr>
          <a:xfrm>
            <a:off x="457200" y="2702586"/>
            <a:ext cx="7988542" cy="167671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520134"/>
            <a:ext cx="8229600" cy="1002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Recompile code by typing 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>
                <a:latin typeface="Courier"/>
                <a:cs typeface="Courier"/>
              </a:rPr>
              <a:t>make install</a:t>
            </a:r>
          </a:p>
        </p:txBody>
      </p:sp>
    </p:spTree>
    <p:extLst>
      <p:ext uri="{BB962C8B-B14F-4D97-AF65-F5344CB8AC3E}">
        <p14:creationId xmlns:p14="http://schemas.microsoft.com/office/powerpoint/2010/main" val="1806270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1284949"/>
          </a:xfrm>
        </p:spPr>
        <p:txBody>
          <a:bodyPr>
            <a:noAutofit/>
          </a:bodyPr>
          <a:lstStyle/>
          <a:p>
            <a:r>
              <a:rPr lang="en-US" sz="2000" dirty="0"/>
              <a:t>Open a new tab in the terminal window (</a:t>
            </a:r>
            <a:r>
              <a:rPr lang="en-US" sz="2000" dirty="0" err="1"/>
              <a:t>command+t</a:t>
            </a:r>
            <a:r>
              <a:rPr lang="en-US" sz="2000" dirty="0"/>
              <a:t>)</a:t>
            </a:r>
          </a:p>
          <a:p>
            <a:r>
              <a:rPr lang="en-US" sz="2000" dirty="0"/>
              <a:t>Navigate to the “</a:t>
            </a:r>
            <a:r>
              <a:rPr lang="en-US" sz="2000" dirty="0" err="1"/>
              <a:t>SingleColumnActivity</a:t>
            </a:r>
            <a:r>
              <a:rPr lang="en-US" sz="2000" dirty="0"/>
              <a:t> – LW_SC” folder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>
                <a:latin typeface="Courier"/>
                <a:cs typeface="Courier"/>
              </a:rPr>
              <a:t>cd ...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Step 4: </a:t>
            </a:r>
            <a:r>
              <a:rPr lang="en-US" sz="3200" dirty="0"/>
              <a:t>Run </a:t>
            </a:r>
            <a:r>
              <a:rPr lang="en-US" sz="3200" dirty="0" err="1"/>
              <a:t>tcl</a:t>
            </a:r>
            <a:r>
              <a:rPr lang="en-US" sz="3200" dirty="0"/>
              <a:t> script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2702586"/>
            <a:ext cx="8229600" cy="1002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Run </a:t>
            </a:r>
            <a:r>
              <a:rPr lang="en-US" sz="2000" dirty="0" err="1"/>
              <a:t>tcl</a:t>
            </a:r>
            <a:r>
              <a:rPr lang="en-US" sz="2000" dirty="0"/>
              <a:t> script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>
                <a:latin typeface="Courier"/>
                <a:cs typeface="Courier"/>
              </a:rPr>
              <a:t>tclsh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err="1">
                <a:latin typeface="Courier"/>
                <a:cs typeface="Courier"/>
              </a:rPr>
              <a:t>LW_SC.tcl</a:t>
            </a:r>
            <a:endParaRPr lang="en-US" sz="2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125589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5158" y="993121"/>
            <a:ext cx="5523579" cy="5435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(I used R to load, compare and plot data)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Step 5: </a:t>
            </a:r>
            <a:r>
              <a:rPr lang="en-US" sz="3200" dirty="0"/>
              <a:t>Post-process data </a:t>
            </a:r>
          </a:p>
        </p:txBody>
      </p:sp>
      <p:pic>
        <p:nvPicPr>
          <p:cNvPr id="2" name="Picture 1" descr="btran_pl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60" y="1417638"/>
            <a:ext cx="5942340" cy="5440362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-25120" y="2919086"/>
            <a:ext cx="3328015" cy="778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en-US" sz="2000" dirty="0">
                <a:solidFill>
                  <a:schemeClr val="accent2"/>
                </a:solidFill>
              </a:rPr>
              <a:t>(more moisture, does not limit photosynthesis as much)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-126355" y="3697252"/>
            <a:ext cx="3328015" cy="778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en-US" sz="2000" dirty="0">
                <a:solidFill>
                  <a:srgbClr val="C0504D"/>
                </a:solidFill>
              </a:rPr>
              <a:t>(less moisture, limits photosynthesis more)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2132502" y="2004686"/>
            <a:ext cx="4400" cy="914400"/>
          </a:xfrm>
          <a:prstGeom prst="straightConnector1">
            <a:avLst/>
          </a:prstGeom>
          <a:ln>
            <a:solidFill>
              <a:schemeClr val="accent2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128102" y="4475418"/>
            <a:ext cx="4400" cy="914400"/>
          </a:xfrm>
          <a:prstGeom prst="straightConnector1">
            <a:avLst/>
          </a:prstGeom>
          <a:ln>
            <a:solidFill>
              <a:schemeClr val="accent2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477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Step 5: </a:t>
            </a:r>
            <a:r>
              <a:rPr lang="en-US" sz="3200" dirty="0"/>
              <a:t>Post-process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09" y="513515"/>
            <a:ext cx="7487781" cy="634448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7340314" y="3308169"/>
            <a:ext cx="1916222" cy="4373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(air &gt; canopy)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7518412" y="3745477"/>
            <a:ext cx="4400" cy="9144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7522812" y="4659877"/>
            <a:ext cx="4400" cy="9144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 flipH="1">
            <a:off x="7548366" y="4497777"/>
            <a:ext cx="4400" cy="457200"/>
          </a:xfrm>
          <a:prstGeom prst="straightConnector1">
            <a:avLst/>
          </a:prstGeom>
          <a:ln w="3175" cmpd="sng">
            <a:solidFill>
              <a:schemeClr val="tx1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 txBox="1">
            <a:spLocks/>
          </p:cNvSpPr>
          <p:nvPr/>
        </p:nvSpPr>
        <p:spPr>
          <a:xfrm>
            <a:off x="7321966" y="5574277"/>
            <a:ext cx="1916222" cy="4373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(air &lt; canopy)</a:t>
            </a:r>
          </a:p>
        </p:txBody>
      </p:sp>
    </p:spTree>
    <p:extLst>
      <p:ext uri="{BB962C8B-B14F-4D97-AF65-F5344CB8AC3E}">
        <p14:creationId xmlns:p14="http://schemas.microsoft.com/office/powerpoint/2010/main" val="330094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Step 5: </a:t>
            </a:r>
            <a:r>
              <a:rPr lang="en-US" sz="3200" dirty="0"/>
              <a:t>Post-process data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95" y="518262"/>
            <a:ext cx="7647633" cy="650048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729314" y="1193480"/>
            <a:ext cx="762677" cy="4373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Sept.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714532" y="1193480"/>
            <a:ext cx="762677" cy="4373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Oct.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94276" y="1193480"/>
            <a:ext cx="762677" cy="4373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Nov.</a:t>
            </a:r>
          </a:p>
        </p:txBody>
      </p:sp>
    </p:spTree>
    <p:extLst>
      <p:ext uri="{BB962C8B-B14F-4D97-AF65-F5344CB8AC3E}">
        <p14:creationId xmlns:p14="http://schemas.microsoft.com/office/powerpoint/2010/main" val="1788179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8198"/>
            <a:ext cx="8229600" cy="1143000"/>
          </a:xfrm>
        </p:spPr>
        <p:txBody>
          <a:bodyPr/>
          <a:lstStyle/>
          <a:p>
            <a:r>
              <a:rPr lang="en-US" dirty="0"/>
              <a:t>Activity 2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996" y="1764785"/>
            <a:ext cx="7914009" cy="481624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Goal: </a:t>
            </a:r>
            <a:r>
              <a:rPr lang="en-US" dirty="0"/>
              <a:t>Run a single column domain and plot variable from single file output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 single column setup is provided: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.</a:t>
            </a:r>
            <a:r>
              <a:rPr lang="en-US" dirty="0" err="1"/>
              <a:t>tcl</a:t>
            </a:r>
            <a:r>
              <a:rPr lang="en-US" dirty="0"/>
              <a:t> script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(3) CLM 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1D forcing file </a:t>
            </a:r>
          </a:p>
          <a:p>
            <a:pPr lvl="1"/>
            <a:r>
              <a:rPr lang="en-US" dirty="0"/>
              <a:t>Little Washita, OK</a:t>
            </a:r>
          </a:p>
          <a:p>
            <a:pPr lvl="1"/>
            <a:r>
              <a:rPr lang="en-US" dirty="0"/>
              <a:t>File begins on  September 1, 1998 at 0 GMT </a:t>
            </a:r>
          </a:p>
          <a:p>
            <a:pPr marL="457200" lvl="1" indent="0">
              <a:buNone/>
            </a:pPr>
            <a:r>
              <a:rPr lang="en-US" dirty="0"/>
              <a:t>                              (7pm CT August 31, 1998)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Pressure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Restart file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58091" y="1198227"/>
            <a:ext cx="162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(active portion)</a:t>
            </a:r>
          </a:p>
        </p:txBody>
      </p:sp>
    </p:spTree>
    <p:extLst>
      <p:ext uri="{BB962C8B-B14F-4D97-AF65-F5344CB8AC3E}">
        <p14:creationId xmlns:p14="http://schemas.microsoft.com/office/powerpoint/2010/main" val="512775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46"/>
            <a:ext cx="8229600" cy="1143000"/>
          </a:xfrm>
        </p:spPr>
        <p:txBody>
          <a:bodyPr/>
          <a:lstStyle/>
          <a:p>
            <a:r>
              <a:rPr lang="en-US" dirty="0"/>
              <a:t>(Some) Decisions to Make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404"/>
            <a:ext cx="8229600" cy="5838596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000" dirty="0"/>
              <a:t>How many time steps to simulate?</a:t>
            </a:r>
          </a:p>
          <a:p>
            <a:pPr marL="514350" indent="-514350">
              <a:buAutoNum type="arabicPeriod"/>
            </a:pPr>
            <a:endParaRPr lang="en-US" sz="2000" dirty="0"/>
          </a:p>
          <a:p>
            <a:pPr marL="514350" indent="-514350">
              <a:buAutoNum type="arabicPeriod"/>
            </a:pPr>
            <a:endParaRPr lang="en-US" sz="2000" dirty="0"/>
          </a:p>
          <a:p>
            <a:pPr marL="514350" indent="-514350">
              <a:buAutoNum type="arabicPeriod"/>
            </a:pPr>
            <a:endParaRPr lang="en-US" sz="2000" dirty="0"/>
          </a:p>
          <a:p>
            <a:pPr marL="514350" indent="-514350">
              <a:buAutoNum type="arabicPeriod"/>
            </a:pPr>
            <a:endParaRPr lang="en-US" sz="2000" dirty="0"/>
          </a:p>
          <a:p>
            <a:pPr marL="514350" indent="-514350">
              <a:buAutoNum type="arabicPeriod"/>
            </a:pPr>
            <a:endParaRPr lang="en-US" sz="2000" dirty="0"/>
          </a:p>
          <a:p>
            <a:pPr marL="514350" indent="-514350">
              <a:buAutoNum type="arabicPeriod"/>
            </a:pPr>
            <a:r>
              <a:rPr lang="en-US" sz="2000" dirty="0"/>
              <a:t>Restart or not?</a:t>
            </a:r>
          </a:p>
          <a:p>
            <a:pPr marL="514350" indent="-514350">
              <a:buAutoNum type="arabicPeriod"/>
            </a:pPr>
            <a:endParaRPr lang="en-US" sz="2000" dirty="0"/>
          </a:p>
          <a:p>
            <a:pPr marL="514350" indent="-514350">
              <a:buAutoNum type="arabicPeriod"/>
            </a:pPr>
            <a:endParaRPr lang="en-US" sz="2000" dirty="0"/>
          </a:p>
          <a:p>
            <a:pPr marL="514350" indent="-514350">
              <a:buAutoNum type="arabicPeriod"/>
            </a:pPr>
            <a:endParaRPr lang="en-US" sz="2000" dirty="0"/>
          </a:p>
          <a:p>
            <a:pPr marL="514350" indent="-514350"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514350" indent="-514350">
              <a:buAutoNum type="arabicPeriod"/>
            </a:pPr>
            <a:r>
              <a:rPr lang="en-US" sz="2000" dirty="0"/>
              <a:t>What CLM variable to plot?</a:t>
            </a:r>
          </a:p>
          <a:p>
            <a:pPr marL="914400" lvl="1" indent="-514350"/>
            <a:r>
              <a:rPr lang="en-US" sz="1600" dirty="0"/>
              <a:t>See end of introduction slides for list and order</a:t>
            </a:r>
          </a:p>
          <a:p>
            <a:pPr marL="914400" lvl="1" indent="-514350"/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2264069" y="1431100"/>
            <a:ext cx="4695229" cy="175432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r>
              <a:rPr lang="da-DK" sz="1200" dirty="0">
                <a:latin typeface="Courier"/>
                <a:cs typeface="Courier"/>
              </a:rPr>
              <a:t>set </a:t>
            </a:r>
            <a:r>
              <a:rPr lang="da-DK" sz="1200" dirty="0" err="1">
                <a:latin typeface="Courier"/>
                <a:cs typeface="Courier"/>
              </a:rPr>
              <a:t>stopt</a:t>
            </a:r>
            <a:r>
              <a:rPr lang="da-DK" sz="1200" dirty="0">
                <a:latin typeface="Courier"/>
                <a:cs typeface="Courier"/>
              </a:rPr>
              <a:t> 2184.0</a:t>
            </a:r>
            <a:endParaRPr lang="en-US" sz="1200" dirty="0">
              <a:latin typeface="Courier"/>
              <a:cs typeface="Courier"/>
            </a:endParaRPr>
          </a:p>
          <a:p>
            <a:endParaRPr lang="en-US" sz="1200" dirty="0">
              <a:latin typeface="Courier"/>
              <a:cs typeface="Courier"/>
            </a:endParaRPr>
          </a:p>
          <a:p>
            <a:r>
              <a:rPr lang="en-US" sz="1200" dirty="0" err="1">
                <a:latin typeface="Courier"/>
                <a:cs typeface="Courier"/>
              </a:rPr>
              <a:t>pfset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TimingInfo.BaseUnit</a:t>
            </a:r>
            <a:r>
              <a:rPr lang="en-US" sz="1200" dirty="0">
                <a:latin typeface="Courier"/>
                <a:cs typeface="Courier"/>
              </a:rPr>
              <a:t>        	1.0</a:t>
            </a:r>
          </a:p>
          <a:p>
            <a:r>
              <a:rPr lang="en-US" sz="1200" dirty="0" err="1">
                <a:latin typeface="Courier"/>
                <a:cs typeface="Courier"/>
              </a:rPr>
              <a:t>pfset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TimingInfo.StartCount</a:t>
            </a:r>
            <a:r>
              <a:rPr lang="en-US" sz="1200" dirty="0">
                <a:latin typeface="Courier"/>
                <a:cs typeface="Courier"/>
              </a:rPr>
              <a:t>      	0</a:t>
            </a:r>
          </a:p>
          <a:p>
            <a:r>
              <a:rPr lang="en-US" sz="1200" dirty="0" err="1">
                <a:latin typeface="Courier"/>
                <a:cs typeface="Courier"/>
              </a:rPr>
              <a:t>pfset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TimingInfo.StartTime</a:t>
            </a:r>
            <a:r>
              <a:rPr lang="en-US" sz="1200" dirty="0">
                <a:latin typeface="Courier"/>
                <a:cs typeface="Courier"/>
              </a:rPr>
              <a:t>       	0.0</a:t>
            </a:r>
          </a:p>
          <a:p>
            <a:r>
              <a:rPr lang="en-US" sz="1200" dirty="0" err="1">
                <a:latin typeface="Courier"/>
                <a:cs typeface="Courier"/>
              </a:rPr>
              <a:t>pfset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TimingInfo.StopTime</a:t>
            </a:r>
            <a:r>
              <a:rPr lang="en-US" sz="1200" dirty="0">
                <a:latin typeface="Courier"/>
                <a:cs typeface="Courier"/>
              </a:rPr>
              <a:t>        	$</a:t>
            </a:r>
            <a:r>
              <a:rPr lang="en-US" sz="1200" dirty="0" err="1">
                <a:latin typeface="Courier"/>
                <a:cs typeface="Courier"/>
              </a:rPr>
              <a:t>stopt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 err="1">
                <a:latin typeface="Courier"/>
                <a:cs typeface="Courier"/>
              </a:rPr>
              <a:t>pfset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TimingInfo.DumpInterval</a:t>
            </a:r>
            <a:r>
              <a:rPr lang="en-US" sz="1200" dirty="0">
                <a:latin typeface="Courier"/>
                <a:cs typeface="Courier"/>
              </a:rPr>
              <a:t>    	1.0</a:t>
            </a:r>
          </a:p>
          <a:p>
            <a:r>
              <a:rPr lang="en-US" sz="1200" dirty="0" err="1">
                <a:latin typeface="Courier"/>
                <a:cs typeface="Courier"/>
              </a:rPr>
              <a:t>pfset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TimeStep.Type</a:t>
            </a:r>
            <a:r>
              <a:rPr lang="en-US" sz="1200" dirty="0">
                <a:latin typeface="Courier"/>
                <a:cs typeface="Courier"/>
              </a:rPr>
              <a:t>              		Constant</a:t>
            </a:r>
          </a:p>
          <a:p>
            <a:r>
              <a:rPr lang="en-US" sz="1200" dirty="0" err="1">
                <a:latin typeface="Courier"/>
                <a:cs typeface="Courier"/>
              </a:rPr>
              <a:t>pfset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TimeStep.Value</a:t>
            </a:r>
            <a:r>
              <a:rPr lang="en-US" sz="1200" dirty="0">
                <a:latin typeface="Courier"/>
                <a:cs typeface="Courier"/>
              </a:rPr>
              <a:t>             		1.0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685811"/>
            <a:ext cx="8573597" cy="1938992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r>
              <a:rPr lang="da-DK" sz="1200" dirty="0">
                <a:latin typeface="Courier"/>
                <a:cs typeface="Courier"/>
              </a:rPr>
              <a:t>#</a:t>
            </a:r>
            <a:r>
              <a:rPr lang="da-DK" sz="1200" dirty="0" err="1">
                <a:latin typeface="Courier"/>
                <a:cs typeface="Courier"/>
              </a:rPr>
              <a:t>pfset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latin typeface="Courier"/>
                <a:cs typeface="Courier"/>
              </a:rPr>
              <a:t>ICPressure.Type</a:t>
            </a:r>
            <a:r>
              <a:rPr lang="da-DK" sz="1200" dirty="0">
                <a:latin typeface="Courier"/>
                <a:cs typeface="Courier"/>
              </a:rPr>
              <a:t>                                   </a:t>
            </a:r>
            <a:r>
              <a:rPr lang="da-DK" sz="1200" dirty="0" err="1">
                <a:latin typeface="Courier"/>
                <a:cs typeface="Courier"/>
              </a:rPr>
              <a:t>HydroStaticPatch</a:t>
            </a:r>
            <a:endParaRPr lang="da-DK" sz="1200" dirty="0">
              <a:latin typeface="Courier"/>
              <a:cs typeface="Courier"/>
            </a:endParaRPr>
          </a:p>
          <a:p>
            <a:r>
              <a:rPr lang="da-DK" sz="1200" dirty="0">
                <a:latin typeface="Courier"/>
                <a:cs typeface="Courier"/>
              </a:rPr>
              <a:t>#</a:t>
            </a:r>
            <a:r>
              <a:rPr lang="da-DK" sz="1200" dirty="0" err="1">
                <a:latin typeface="Courier"/>
                <a:cs typeface="Courier"/>
              </a:rPr>
              <a:t>pfset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latin typeface="Courier"/>
                <a:cs typeface="Courier"/>
              </a:rPr>
              <a:t>ICPressure.GeomNames</a:t>
            </a:r>
            <a:r>
              <a:rPr lang="da-DK" sz="1200" dirty="0">
                <a:latin typeface="Courier"/>
                <a:cs typeface="Courier"/>
              </a:rPr>
              <a:t>                              domain</a:t>
            </a:r>
          </a:p>
          <a:p>
            <a:r>
              <a:rPr lang="da-DK" sz="1200" dirty="0">
                <a:latin typeface="Courier"/>
                <a:cs typeface="Courier"/>
              </a:rPr>
              <a:t>#</a:t>
            </a:r>
            <a:r>
              <a:rPr lang="da-DK" sz="1200" dirty="0" err="1">
                <a:latin typeface="Courier"/>
                <a:cs typeface="Courier"/>
              </a:rPr>
              <a:t>pfset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latin typeface="Courier"/>
                <a:cs typeface="Courier"/>
              </a:rPr>
              <a:t>Geom.domain.ICPressure.Value</a:t>
            </a:r>
            <a:r>
              <a:rPr lang="da-DK" sz="1200" dirty="0">
                <a:latin typeface="Courier"/>
                <a:cs typeface="Courier"/>
              </a:rPr>
              <a:t>                      -1.0</a:t>
            </a:r>
          </a:p>
          <a:p>
            <a:r>
              <a:rPr lang="da-DK" sz="1200" dirty="0">
                <a:latin typeface="Courier"/>
                <a:cs typeface="Courier"/>
              </a:rPr>
              <a:t>#</a:t>
            </a:r>
            <a:r>
              <a:rPr lang="da-DK" sz="1200" dirty="0" err="1">
                <a:latin typeface="Courier"/>
                <a:cs typeface="Courier"/>
              </a:rPr>
              <a:t>pfset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latin typeface="Courier"/>
                <a:cs typeface="Courier"/>
              </a:rPr>
              <a:t>Geom.domain.ICPressure.RefGeom</a:t>
            </a:r>
            <a:r>
              <a:rPr lang="da-DK" sz="1200" dirty="0">
                <a:latin typeface="Courier"/>
                <a:cs typeface="Courier"/>
              </a:rPr>
              <a:t>                    domain</a:t>
            </a:r>
          </a:p>
          <a:p>
            <a:r>
              <a:rPr lang="da-DK" sz="1200" dirty="0">
                <a:latin typeface="Courier"/>
                <a:cs typeface="Courier"/>
              </a:rPr>
              <a:t>#</a:t>
            </a:r>
            <a:r>
              <a:rPr lang="da-DK" sz="1200" dirty="0" err="1">
                <a:latin typeface="Courier"/>
                <a:cs typeface="Courier"/>
              </a:rPr>
              <a:t>pfset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latin typeface="Courier"/>
                <a:cs typeface="Courier"/>
              </a:rPr>
              <a:t>Geom.domain.ICPressure.RefPatch</a:t>
            </a:r>
            <a:r>
              <a:rPr lang="da-DK" sz="1200" dirty="0">
                <a:latin typeface="Courier"/>
                <a:cs typeface="Courier"/>
              </a:rPr>
              <a:t>                   z-upper</a:t>
            </a:r>
          </a:p>
          <a:p>
            <a:endParaRPr lang="da-DK" sz="1200" dirty="0">
              <a:latin typeface="Courier"/>
              <a:cs typeface="Courier"/>
            </a:endParaRPr>
          </a:p>
          <a:p>
            <a:r>
              <a:rPr lang="da-DK" sz="1200" dirty="0" err="1">
                <a:latin typeface="Courier"/>
                <a:cs typeface="Courier"/>
              </a:rPr>
              <a:t>pfset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latin typeface="Courier"/>
                <a:cs typeface="Courier"/>
              </a:rPr>
              <a:t>ICPressure.Type</a:t>
            </a:r>
            <a:r>
              <a:rPr lang="da-DK" sz="1200" dirty="0">
                <a:latin typeface="Courier"/>
                <a:cs typeface="Courier"/>
              </a:rPr>
              <a:t>                                   </a:t>
            </a:r>
            <a:r>
              <a:rPr lang="da-DK" sz="1200" dirty="0" err="1">
                <a:latin typeface="Courier"/>
                <a:cs typeface="Courier"/>
              </a:rPr>
              <a:t>PFBFile</a:t>
            </a:r>
            <a:endParaRPr lang="da-DK" sz="1200" dirty="0">
              <a:latin typeface="Courier"/>
              <a:cs typeface="Courier"/>
            </a:endParaRPr>
          </a:p>
          <a:p>
            <a:r>
              <a:rPr lang="da-DK" sz="1200" dirty="0" err="1">
                <a:latin typeface="Courier"/>
                <a:cs typeface="Courier"/>
              </a:rPr>
              <a:t>pfset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latin typeface="Courier"/>
                <a:cs typeface="Courier"/>
              </a:rPr>
              <a:t>ICPressure.GeomNames</a:t>
            </a:r>
            <a:r>
              <a:rPr lang="da-DK" sz="1200" dirty="0">
                <a:latin typeface="Courier"/>
                <a:cs typeface="Courier"/>
              </a:rPr>
              <a:t>                              domain</a:t>
            </a:r>
          </a:p>
          <a:p>
            <a:r>
              <a:rPr lang="da-DK" sz="1200" dirty="0" err="1">
                <a:latin typeface="Courier"/>
                <a:cs typeface="Courier"/>
              </a:rPr>
              <a:t>pfset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latin typeface="Courier"/>
                <a:cs typeface="Courier"/>
              </a:rPr>
              <a:t>Geom.domain.ICPressure.FileName</a:t>
            </a:r>
            <a:r>
              <a:rPr lang="da-DK" sz="1200" dirty="0">
                <a:latin typeface="Courier"/>
                <a:cs typeface="Courier"/>
              </a:rPr>
              <a:t>                   "LW_Loam_SU.out.press.00006.pfb"</a:t>
            </a:r>
          </a:p>
          <a:p>
            <a:r>
              <a:rPr lang="da-DK" sz="1200" dirty="0" err="1">
                <a:latin typeface="Courier"/>
                <a:cs typeface="Courier"/>
              </a:rPr>
              <a:t>pfdist</a:t>
            </a:r>
            <a:r>
              <a:rPr lang="da-DK" sz="1200" dirty="0">
                <a:latin typeface="Courier"/>
                <a:cs typeface="Courier"/>
              </a:rPr>
              <a:t> "LW_Loam_SU.out.press.00006.pfb"</a:t>
            </a:r>
            <a:endParaRPr lang="en-US" sz="12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569297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should you know how to find variables in the CLM code?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19088"/>
            <a:ext cx="8229600" cy="3372428"/>
          </a:xfrm>
        </p:spPr>
        <p:txBody>
          <a:bodyPr>
            <a:normAutofit/>
          </a:bodyPr>
          <a:lstStyle/>
          <a:p>
            <a:r>
              <a:rPr lang="en-US" sz="2800" dirty="0"/>
              <a:t>Inevitably, someone will ask: “How does the model compute </a:t>
            </a:r>
            <a:r>
              <a:rPr lang="en-US" sz="2800" i="1" dirty="0"/>
              <a:t>x</a:t>
            </a:r>
            <a:r>
              <a:rPr lang="en-US" sz="2800" dirty="0"/>
              <a:t>?”</a:t>
            </a:r>
          </a:p>
          <a:p>
            <a:r>
              <a:rPr lang="en-US" sz="2800" dirty="0"/>
              <a:t>You want to change how the model computes </a:t>
            </a:r>
            <a:r>
              <a:rPr lang="en-US" sz="2800" i="1" dirty="0"/>
              <a:t>x</a:t>
            </a:r>
          </a:p>
          <a:p>
            <a:r>
              <a:rPr lang="en-US" sz="2800" dirty="0"/>
              <a:t>You want to know where a variable from the input file is used</a:t>
            </a:r>
          </a:p>
        </p:txBody>
      </p:sp>
    </p:spTree>
    <p:extLst>
      <p:ext uri="{BB962C8B-B14F-4D97-AF65-F5344CB8AC3E}">
        <p14:creationId xmlns:p14="http://schemas.microsoft.com/office/powerpoint/2010/main" val="1136337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do you search for variables?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6-05-10 at 5.27.2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" t="2586" r="2304" b="9525"/>
          <a:stretch/>
        </p:blipFill>
        <p:spPr>
          <a:xfrm>
            <a:off x="0" y="2858818"/>
            <a:ext cx="9144000" cy="29715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600200"/>
            <a:ext cx="8579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20850" indent="-1720850"/>
            <a:r>
              <a:rPr lang="en-US" sz="2400" dirty="0" err="1"/>
              <a:t>pfsimulator</a:t>
            </a:r>
            <a:r>
              <a:rPr lang="en-US" sz="2400" dirty="0"/>
              <a:t> – </a:t>
            </a:r>
            <a:r>
              <a:rPr lang="en-US" sz="2400" dirty="0" err="1"/>
              <a:t>clm</a:t>
            </a:r>
            <a:r>
              <a:rPr lang="en-US" sz="2400" dirty="0"/>
              <a:t> folder includes all CLM .F90 modules 				  </a:t>
            </a:r>
            <a:r>
              <a:rPr lang="en-US" sz="2400" dirty="0" err="1"/>
              <a:t>parflow_lib</a:t>
            </a:r>
            <a:r>
              <a:rPr lang="en-US" sz="2400" dirty="0"/>
              <a:t> folder includes </a:t>
            </a:r>
            <a:r>
              <a:rPr lang="en-US" sz="2400" dirty="0" err="1"/>
              <a:t>solver_richards.c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98829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you search for a variable?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Type in name to search bar in Finder window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dirty="0" err="1">
                <a:latin typeface="Courier"/>
                <a:cs typeface="Courier"/>
              </a:rPr>
              <a:t>grep</a:t>
            </a:r>
            <a:r>
              <a:rPr lang="en-US" dirty="0"/>
              <a:t> (global regular expression print) command from terminal window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01329" y="1200090"/>
            <a:ext cx="12151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sz="2000" dirty="0"/>
              <a:t>on</a:t>
            </a:r>
            <a:r>
              <a:rPr lang="en-US" dirty="0"/>
              <a:t> a Mac)</a:t>
            </a:r>
          </a:p>
        </p:txBody>
      </p:sp>
    </p:spTree>
    <p:extLst>
      <p:ext uri="{BB962C8B-B14F-4D97-AF65-F5344CB8AC3E}">
        <p14:creationId xmlns:p14="http://schemas.microsoft.com/office/powerpoint/2010/main" val="2395218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 of </a:t>
            </a:r>
            <a:r>
              <a:rPr lang="en-US" dirty="0" err="1">
                <a:latin typeface="Courier"/>
                <a:cs typeface="Courier"/>
              </a:rPr>
              <a:t>grep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8778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hlinkClick r:id="rId2"/>
              </a:rPr>
              <a:t>http://www.gnu.org/software/grep/manual/grep.htm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-l 	list names of files</a:t>
            </a:r>
          </a:p>
          <a:p>
            <a:r>
              <a:rPr lang="en-US" sz="2800" dirty="0"/>
              <a:t>-r 	recursively look through files in a given directory</a:t>
            </a:r>
          </a:p>
          <a:p>
            <a:r>
              <a:rPr lang="en-US" sz="2800" dirty="0"/>
              <a:t>*	wildcard symbol</a:t>
            </a:r>
          </a:p>
          <a:p>
            <a:endParaRPr lang="en-US" sz="2800" dirty="0"/>
          </a:p>
          <a:p>
            <a:r>
              <a:rPr lang="en-US" sz="2800" dirty="0" err="1">
                <a:latin typeface="Courier"/>
                <a:cs typeface="Courier"/>
              </a:rPr>
              <a:t>grep</a:t>
            </a:r>
            <a:r>
              <a:rPr lang="en-US" sz="2800" dirty="0"/>
              <a:t> command is very similar on Linux	</a:t>
            </a:r>
            <a:r>
              <a:rPr lang="en-US" sz="2800" dirty="0">
                <a:hlinkClick r:id="rId3"/>
              </a:rPr>
              <a:t>http://www.tecmint.com/12-practical-examples-of-linux-grep-command/</a:t>
            </a:r>
            <a:endParaRPr lang="en-US" sz="2800" dirty="0"/>
          </a:p>
          <a:p>
            <a:endParaRPr lang="en-US" sz="2800" dirty="0"/>
          </a:p>
          <a:p>
            <a:pPr marL="338138" indent="0">
              <a:buNone/>
              <a:tabLst>
                <a:tab pos="338138" algn="l"/>
              </a:tabLst>
            </a:pPr>
            <a:r>
              <a:rPr lang="en-US" sz="2800" dirty="0">
                <a:hlinkClick r:id="rId4"/>
              </a:rPr>
              <a:t>http://www.computerhope.com/unix/ugrep.htm</a:t>
            </a:r>
            <a:endParaRPr lang="en-US" sz="2800" dirty="0"/>
          </a:p>
          <a:p>
            <a:pPr marL="338138" indent="0">
              <a:buNone/>
              <a:tabLst>
                <a:tab pos="338138" algn="l"/>
              </a:tabLst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66331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654363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do an example: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sand</a:t>
            </a:r>
            <a:r>
              <a:rPr lang="en-US" dirty="0"/>
              <a:t> </a:t>
            </a:r>
            <a:br>
              <a:rPr lang="en-US" dirty="0"/>
            </a:br>
            <a:r>
              <a:rPr lang="en-US" sz="3100" dirty="0"/>
              <a:t>(from </a:t>
            </a:r>
            <a:r>
              <a:rPr lang="en-US" sz="3100" dirty="0" err="1"/>
              <a:t>drv_vegm.dat</a:t>
            </a:r>
            <a:r>
              <a:rPr lang="en-US" sz="3100" dirty="0"/>
              <a:t>)</a:t>
            </a:r>
          </a:p>
        </p:txBody>
      </p:sp>
      <p:pic>
        <p:nvPicPr>
          <p:cNvPr id="4" name="Picture 3" descr="Screenshot 2016-05-17 14.22.3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" t="3292" r="3417" b="13110"/>
          <a:stretch/>
        </p:blipFill>
        <p:spPr>
          <a:xfrm>
            <a:off x="0" y="2901963"/>
            <a:ext cx="9158687" cy="39560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63520" y="2087701"/>
            <a:ext cx="3435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Navigate to director to search 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81250" y="2459361"/>
            <a:ext cx="530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Search for “sand” in </a:t>
            </a:r>
            <a:r>
              <a:rPr lang="en-US" dirty="0" err="1"/>
              <a:t>Fortan</a:t>
            </a:r>
            <a:r>
              <a:rPr lang="en-US" dirty="0"/>
              <a:t> files within the directory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763520" y="2272367"/>
            <a:ext cx="1" cy="135063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>
            <a:spLocks noChangeAspect="1"/>
          </p:cNvSpPr>
          <p:nvPr/>
        </p:nvSpPr>
        <p:spPr>
          <a:xfrm>
            <a:off x="2672081" y="3623006"/>
            <a:ext cx="182880" cy="18288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/>
          </p:cNvSpPr>
          <p:nvPr/>
        </p:nvSpPr>
        <p:spPr>
          <a:xfrm>
            <a:off x="2113280" y="3761132"/>
            <a:ext cx="1259840" cy="18288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3191410" y="2648386"/>
            <a:ext cx="1" cy="11430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422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1941513" indent="-1941513" algn="l"/>
            <a:r>
              <a:rPr lang="en-US" dirty="0"/>
              <a:t>Example (</a:t>
            </a:r>
            <a:r>
              <a:rPr lang="en-US" dirty="0">
                <a:solidFill>
                  <a:srgbClr val="FF0000"/>
                </a:solidFill>
              </a:rPr>
              <a:t>sand</a:t>
            </a:r>
            <a:r>
              <a:rPr lang="en-US" dirty="0"/>
              <a:t>)</a:t>
            </a:r>
            <a:endParaRPr lang="en-US" sz="3600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1417638"/>
            <a:ext cx="9102436" cy="4262984"/>
            <a:chOff x="0" y="1693512"/>
            <a:chExt cx="9102436" cy="4262984"/>
          </a:xfrm>
        </p:grpSpPr>
        <p:pic>
          <p:nvPicPr>
            <p:cNvPr id="5" name="Picture 4" descr="Screenshot 2016-05-17 14.41.46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" t="4862" r="5000" b="13525"/>
            <a:stretch/>
          </p:blipFill>
          <p:spPr>
            <a:xfrm>
              <a:off x="0" y="1693512"/>
              <a:ext cx="9102436" cy="4262984"/>
            </a:xfrm>
            <a:prstGeom prst="rect">
              <a:avLst/>
            </a:prstGeom>
          </p:spPr>
        </p:pic>
        <p:sp>
          <p:nvSpPr>
            <p:cNvPr id="6" name="Oval 5"/>
            <p:cNvSpPr>
              <a:spLocks/>
            </p:cNvSpPr>
            <p:nvPr/>
          </p:nvSpPr>
          <p:spPr>
            <a:xfrm>
              <a:off x="2113280" y="2578592"/>
              <a:ext cx="1259840" cy="1828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>
              <a:spLocks/>
            </p:cNvSpPr>
            <p:nvPr/>
          </p:nvSpPr>
          <p:spPr>
            <a:xfrm>
              <a:off x="2265680" y="3723741"/>
              <a:ext cx="1259840" cy="1828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2189" y="2876053"/>
              <a:ext cx="1343042" cy="160592"/>
            </a:xfrm>
            <a:prstGeom prst="rect">
              <a:avLst/>
            </a:prstGeom>
            <a:solidFill>
              <a:srgbClr val="FFFF00">
                <a:alpha val="22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2189" y="4167195"/>
              <a:ext cx="1343042" cy="160592"/>
            </a:xfrm>
            <a:prstGeom prst="rect">
              <a:avLst/>
            </a:prstGeom>
            <a:solidFill>
              <a:srgbClr val="FFFF00">
                <a:alpha val="22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7964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1941513" indent="-1941513" algn="l"/>
            <a:r>
              <a:rPr lang="en-US" dirty="0"/>
              <a:t>Example (</a:t>
            </a:r>
            <a:r>
              <a:rPr lang="en-US" dirty="0">
                <a:solidFill>
                  <a:srgbClr val="FF0000"/>
                </a:solidFill>
              </a:rPr>
              <a:t>sand</a:t>
            </a:r>
            <a:r>
              <a:rPr lang="en-US" dirty="0"/>
              <a:t>)</a:t>
            </a:r>
            <a:endParaRPr lang="en-US" sz="3600" dirty="0"/>
          </a:p>
        </p:txBody>
      </p:sp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8463872"/>
              </p:ext>
            </p:extLst>
          </p:nvPr>
        </p:nvGraphicFramePr>
        <p:xfrm>
          <a:off x="457200" y="1591319"/>
          <a:ext cx="8229600" cy="480609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623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6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392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Variable Name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sand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392">
                <a:tc>
                  <a:txBody>
                    <a:bodyPr/>
                    <a:lstStyle/>
                    <a:p>
                      <a:pPr algn="l"/>
                      <a:r>
                        <a:rPr lang="en-US" b="1" baseline="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percent sand in soil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392">
                <a:tc>
                  <a:txBody>
                    <a:bodyPr/>
                    <a:lstStyle/>
                    <a:p>
                      <a:pPr algn="l"/>
                      <a:r>
                        <a:rPr lang="en-US" b="1" baseline="0" dirty="0"/>
                        <a:t>Units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decimal</a:t>
                      </a:r>
                      <a:r>
                        <a:rPr lang="en-US" baseline="0" dirty="0"/>
                        <a:t> (-)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392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Global</a:t>
                      </a:r>
                      <a:r>
                        <a:rPr lang="en-US" b="1" baseline="0" dirty="0"/>
                        <a:t> or Local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global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392">
                <a:tc>
                  <a:txBody>
                    <a:bodyPr/>
                    <a:lstStyle/>
                    <a:p>
                      <a:pPr algn="l"/>
                      <a:r>
                        <a:rPr lang="en-US" b="1" baseline="0" dirty="0"/>
                        <a:t>Constant or varying?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Constant</a:t>
                      </a:r>
                      <a:r>
                        <a:rPr lang="en-US" baseline="0" dirty="0"/>
                        <a:t> for each tile, can vary between tiles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8063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CLM</a:t>
                      </a:r>
                      <a:r>
                        <a:rPr lang="en-US" b="1" baseline="0" dirty="0"/>
                        <a:t> Modules</a:t>
                      </a:r>
                    </a:p>
                    <a:p>
                      <a:pPr algn="l"/>
                      <a:endParaRPr lang="en-US" b="1" baseline="0" dirty="0"/>
                    </a:p>
                    <a:p>
                      <a:pPr algn="l"/>
                      <a:endParaRPr lang="en-US" b="1" baseline="0" dirty="0"/>
                    </a:p>
                    <a:p>
                      <a:pPr algn="l"/>
                      <a:endParaRPr lang="en-US" b="1" baseline="0" dirty="0"/>
                    </a:p>
                    <a:p>
                      <a:pPr algn="l"/>
                      <a:endParaRPr lang="en-US" b="1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drv_clmini.F90</a:t>
                      </a:r>
                    </a:p>
                    <a:p>
                      <a:pPr algn="l"/>
                      <a:r>
                        <a:rPr lang="en-US" dirty="0"/>
                        <a:t>drv_gridmodule.F90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drv_pout.F90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drv_readvegtf.F90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drv_tilemodule.F90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8392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If/Do statements?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For every soil layer (</a:t>
                      </a:r>
                      <a:r>
                        <a:rPr lang="en-US" dirty="0" err="1"/>
                        <a:t>nlevsoi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57679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Additional comments</a:t>
                      </a:r>
                    </a:p>
                    <a:p>
                      <a:pPr algn="l"/>
                      <a:endParaRPr lang="en-US" b="1" dirty="0"/>
                    </a:p>
                    <a:p>
                      <a:pPr algn="l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Sand used to compute variables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clm%tkmg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clm%csol</a:t>
                      </a:r>
                      <a:r>
                        <a:rPr lang="en-US" baseline="0" dirty="0"/>
                        <a:t> -&gt; clm_thermalk.F90 -&gt; heat capacity for ground heat flux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8810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1033</Words>
  <Application>Microsoft Macintosh PowerPoint</Application>
  <PresentationFormat>On-screen Show (4:3)</PresentationFormat>
  <Paragraphs>227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Century Gothic</vt:lpstr>
      <vt:lpstr>Courier</vt:lpstr>
      <vt:lpstr>Office Theme</vt:lpstr>
      <vt:lpstr>Advanced ParFlow Short Course CLM Activities </vt:lpstr>
      <vt:lpstr>Common Land Model Activity 1: Finding Variables </vt:lpstr>
      <vt:lpstr>Why should you know how to find variables in the CLM code?</vt:lpstr>
      <vt:lpstr>Where do you search for variables?</vt:lpstr>
      <vt:lpstr>How do you search for a variable?</vt:lpstr>
      <vt:lpstr>Variations of grep</vt:lpstr>
      <vt:lpstr>Let’s do an example: sand  (from drv_vegm.dat)</vt:lpstr>
      <vt:lpstr>Example (sand)</vt:lpstr>
      <vt:lpstr>Example (sand)</vt:lpstr>
      <vt:lpstr>You do: Pick variable(s) you might be    interested in, use grep command to find out more information </vt:lpstr>
      <vt:lpstr>You do: Find information about variable(s)</vt:lpstr>
      <vt:lpstr>You do: Find information about variable(s)</vt:lpstr>
      <vt:lpstr>Tips</vt:lpstr>
      <vt:lpstr>Common Land Model Activity 2: Testing Single Columns</vt:lpstr>
      <vt:lpstr>Why would you want to test CLM  with single columns?</vt:lpstr>
      <vt:lpstr>Activity 2 </vt:lpstr>
      <vt:lpstr>Step 1: Obtain (or locate) files in a folder called “SingleColumnActivity”</vt:lpstr>
      <vt:lpstr>Step 2: Add print statement to clm_leaftem.F90</vt:lpstr>
      <vt:lpstr>Tips</vt:lpstr>
      <vt:lpstr>Step 3: Recompile PF-CLM</vt:lpstr>
      <vt:lpstr>Step 4: Run tcl script</vt:lpstr>
      <vt:lpstr>Step 5: Post-process data </vt:lpstr>
      <vt:lpstr>Step 5: Post-process data</vt:lpstr>
      <vt:lpstr>Step 5: Post-process data</vt:lpstr>
      <vt:lpstr>Activity 2 </vt:lpstr>
      <vt:lpstr>(Some) Decisions to Make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Common Land Model  Introduction (Part 1)</dc:title>
  <dc:creator>MaxwellGroup</dc:creator>
  <cp:lastModifiedBy>Condon, Laura - (lecondon)</cp:lastModifiedBy>
  <cp:revision>26</cp:revision>
  <dcterms:created xsi:type="dcterms:W3CDTF">2016-05-10T21:54:59Z</dcterms:created>
  <dcterms:modified xsi:type="dcterms:W3CDTF">2019-10-04T22:25:05Z</dcterms:modified>
</cp:coreProperties>
</file>